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98" r:id="rId3"/>
    <p:sldId id="269" r:id="rId4"/>
    <p:sldId id="257" r:id="rId5"/>
    <p:sldId id="272" r:id="rId6"/>
    <p:sldId id="273" r:id="rId7"/>
    <p:sldId id="282" r:id="rId8"/>
    <p:sldId id="283" r:id="rId9"/>
    <p:sldId id="284" r:id="rId10"/>
    <p:sldId id="285" r:id="rId11"/>
    <p:sldId id="301" r:id="rId12"/>
    <p:sldId id="270" r:id="rId13"/>
    <p:sldId id="274" r:id="rId14"/>
    <p:sldId id="278" r:id="rId15"/>
    <p:sldId id="276" r:id="rId16"/>
    <p:sldId id="286" r:id="rId17"/>
    <p:sldId id="288" r:id="rId18"/>
    <p:sldId id="292" r:id="rId19"/>
    <p:sldId id="294" r:id="rId20"/>
    <p:sldId id="293" r:id="rId21"/>
    <p:sldId id="296" r:id="rId22"/>
    <p:sldId id="297" r:id="rId23"/>
    <p:sldId id="299" r:id="rId24"/>
    <p:sldId id="300" r:id="rId25"/>
  </p:sldIdLst>
  <p:sldSz cx="12192000" cy="6858000"/>
  <p:notesSz cx="6858000" cy="9144000"/>
  <p:embeddedFontLst>
    <p:embeddedFont>
      <p:font typeface="HY헤드라인M" panose="0203060000010101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메이플스토리" panose="02000300000000000000" pitchFamily="2" charset="-127"/>
      <p:regular r:id="rId31"/>
      <p:bold r:id="rId32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8일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8일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256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192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285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335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6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31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102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03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42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55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37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94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53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43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8일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8일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8일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8일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8일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8일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3.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FD6E9-4370-B84F-9B44-851F9D2BF236}"/>
              </a:ext>
            </a:extLst>
          </p:cNvPr>
          <p:cNvSpPr txBox="1"/>
          <p:nvPr/>
        </p:nvSpPr>
        <p:spPr>
          <a:xfrm>
            <a:off x="1196324" y="5587097"/>
            <a:ext cx="965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교수를 구분하고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72E432-BC94-8F97-278B-3F9428E4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652" y="1555128"/>
            <a:ext cx="4877481" cy="34771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AA2647-A0AD-DF7F-25C6-0513E1DABF44}"/>
              </a:ext>
            </a:extLst>
          </p:cNvPr>
          <p:cNvSpPr/>
          <p:nvPr/>
        </p:nvSpPr>
        <p:spPr>
          <a:xfrm>
            <a:off x="4000500" y="1578938"/>
            <a:ext cx="566026" cy="32502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개체와 속성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추출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D96EE5-0A91-DBD8-60AA-40BF7BAE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70495"/>
              </p:ext>
            </p:extLst>
          </p:nvPr>
        </p:nvGraphicFramePr>
        <p:xfrm>
          <a:off x="1022350" y="1786466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833601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교육분류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강의학기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강의년도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담당교수명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소속분야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대학소재지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도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사립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국립 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AB8CF2-5DD6-C4BA-EFEF-9633C911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개체와 속성 추출</a:t>
            </a:r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관계 추출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A4AD05-D893-6FB7-12B9-6D10777AE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20141"/>
              </p:ext>
            </p:extLst>
          </p:nvPr>
        </p:nvGraphicFramePr>
        <p:xfrm>
          <a:off x="1022350" y="3880679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  <a:gridCol w="2778669">
                  <a:extLst>
                    <a:ext uri="{9D8B030D-6E8A-4147-A177-3AD203B41FA5}">
                      <a16:colId xmlns:a16="http://schemas.microsoft.com/office/drawing/2014/main" val="203922763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47372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담당교수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3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4"/>
            <a:ext cx="4876800" cy="687464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"/>
            <a:ext cx="3657600" cy="21971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dirty="0"/>
              <a:t>E-R Diagram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3025492"/>
            <a:ext cx="3657600" cy="3344828"/>
          </a:xfrm>
        </p:spPr>
        <p:txBody>
          <a:bodyPr rtlCol="0"/>
          <a:lstStyle/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개체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제공대학 </a:t>
            </a:r>
            <a:r>
              <a:rPr lang="en-US" altLang="ko-KR" b="1" dirty="0"/>
              <a:t>– </a:t>
            </a:r>
            <a:r>
              <a:rPr lang="ko-KR" altLang="en-US" b="1" dirty="0"/>
              <a:t>강의 </a:t>
            </a:r>
            <a:r>
              <a:rPr lang="en-US" altLang="ko-KR" b="1" dirty="0"/>
              <a:t>: </a:t>
            </a:r>
            <a:r>
              <a:rPr lang="ko-KR" altLang="en-US" b="1" dirty="0"/>
              <a:t>제공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담당교수 </a:t>
            </a:r>
            <a:r>
              <a:rPr lang="en-US" altLang="ko-KR" b="1" dirty="0"/>
              <a:t>– </a:t>
            </a:r>
            <a:r>
              <a:rPr lang="ko-KR" altLang="en-US" b="1" dirty="0"/>
              <a:t>제공대학 </a:t>
            </a:r>
            <a:r>
              <a:rPr lang="en-US" altLang="ko-KR" b="1" dirty="0"/>
              <a:t>: </a:t>
            </a:r>
            <a:r>
              <a:rPr lang="ko-KR" altLang="en-US" b="1" dirty="0"/>
              <a:t>소속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3B9E66-24AF-269A-0F8B-C9D1B34247C4}"/>
              </a:ext>
            </a:extLst>
          </p:cNvPr>
          <p:cNvSpPr/>
          <p:nvPr/>
        </p:nvSpPr>
        <p:spPr>
          <a:xfrm>
            <a:off x="4928681" y="701264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1493E9B-3C85-E603-6C06-FD8713F294DF}"/>
              </a:ext>
            </a:extLst>
          </p:cNvPr>
          <p:cNvGrpSpPr/>
          <p:nvPr/>
        </p:nvGrpSpPr>
        <p:grpSpPr>
          <a:xfrm>
            <a:off x="5053658" y="1276654"/>
            <a:ext cx="6878716" cy="4751134"/>
            <a:chOff x="4961058" y="1276654"/>
            <a:chExt cx="6878716" cy="4751134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532E1BE-5892-8AEA-E2D9-CF29A4E88EB8}"/>
                </a:ext>
              </a:extLst>
            </p:cNvPr>
            <p:cNvGrpSpPr/>
            <p:nvPr/>
          </p:nvGrpSpPr>
          <p:grpSpPr>
            <a:xfrm>
              <a:off x="6014507" y="1930469"/>
              <a:ext cx="4841090" cy="2959090"/>
              <a:chOff x="6014507" y="1930469"/>
              <a:chExt cx="4841090" cy="2959090"/>
            </a:xfrm>
            <a:grpFill/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FDB5C71-3F1B-A2B9-9123-973835FDB41A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AC32864C-B996-6809-4F37-7753E1C0F8B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23" name="다이아몬드 22">
                  <a:extLst>
                    <a:ext uri="{FF2B5EF4-FFF2-40B4-BE49-F238E27FC236}">
                      <a16:creationId xmlns:a16="http://schemas.microsoft.com/office/drawing/2014/main" id="{F3402EED-FAB6-A89F-89E5-159E8CEBA4B2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C799764-90AB-D60C-179B-D251C7387474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30AEEEB-1B1C-C8F2-4086-38D01CC33AEE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26516F3B-FF35-F9EA-66DC-D9105C08C963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23454B0-09E3-07E4-0631-8D32EC27EC2B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5A061AB-ABFA-762F-0A60-89ABA48F9DE6}"/>
                  </a:ext>
                </a:extLst>
              </p:cNvPr>
              <p:cNvGrpSpPr/>
              <p:nvPr/>
            </p:nvGrpSpPr>
            <p:grpSpPr>
              <a:xfrm>
                <a:off x="7094507" y="1930470"/>
                <a:ext cx="773619" cy="307777"/>
                <a:chOff x="7094507" y="1930470"/>
                <a:chExt cx="773619" cy="307777"/>
              </a:xfrm>
              <a:grpFill/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E04F6BA-3201-101D-E166-C20C6E956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507" y="2226025"/>
                  <a:ext cx="773619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72EA29-4677-13B4-9F79-21A17ECD3BBE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F7B9680-D7DB-0587-9B57-BC86C4B181D8}"/>
                  </a:ext>
                </a:extLst>
              </p:cNvPr>
              <p:cNvGrpSpPr/>
              <p:nvPr/>
            </p:nvGrpSpPr>
            <p:grpSpPr>
              <a:xfrm>
                <a:off x="9096647" y="1930469"/>
                <a:ext cx="754380" cy="307777"/>
                <a:chOff x="9096647" y="1930469"/>
                <a:chExt cx="754380" cy="307777"/>
              </a:xfrm>
              <a:grpFill/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8CF78044-57AF-532B-3418-3DC952FFA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96647" y="2226025"/>
                  <a:ext cx="754380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A748C21-F266-58FB-718A-5CCA7189E40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5118848-E322-EFC6-89F7-7BD729EC261A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109C2FBC-79C6-3A61-ABE2-9C7DC90E3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72C325-98A9-11E7-ACF7-1ABD8DB4701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5542A6A-62D4-2830-8146-B61EBAE0653A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9F293EE4-71A1-7CB5-C04F-6A3526D90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701C388-5CBB-A9B3-3054-6FDF982A1B09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9AA1E6-6569-1CCE-78B3-0C9557543E45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C8059880-E0CA-FED3-1C2A-CE197F700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83E980-84DB-6262-B011-F2F044235023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D5B92B6-DECE-FC3A-8696-EFF1F715164C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CE2F3D5-9E35-7AFE-D23F-15DA8537D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DEB973-D58A-FC29-F01F-3B09B12A7381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AC5EAEC-6741-8CFF-963F-068B324ADDAB}"/>
                </a:ext>
              </a:extLst>
            </p:cNvPr>
            <p:cNvGrpSpPr/>
            <p:nvPr/>
          </p:nvGrpSpPr>
          <p:grpSpPr>
            <a:xfrm>
              <a:off x="4969815" y="1276654"/>
              <a:ext cx="1074044" cy="1900586"/>
              <a:chOff x="4969815" y="1276654"/>
              <a:chExt cx="1074044" cy="1900586"/>
            </a:xfrm>
            <a:grpFill/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BBC9CB-AAB9-DF3F-285F-60DCD28C9A8D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9E8A120-85DD-9146-D503-62C4EAA62E5C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담당교수코드</a:t>
                  </a: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BB86E1F-DA83-E3F9-75F7-64AE45353DF9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C8B452-9BFA-C35C-F834-91E4A0659C7E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B358BF46-2211-1672-C7DA-A84378AF5196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7215D1F-9B8D-C6D1-D8BB-D3FD26D18180}"/>
                    </a:ext>
                  </a:extLst>
                </p:cNvPr>
                <p:cNvCxnSpPr>
                  <a:cxnSpLocks/>
                  <a:stCxn id="21" idx="1"/>
                  <a:endCxn id="2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76430C8-6ECF-F611-4203-B7D264D0EE17}"/>
                    </a:ext>
                  </a:extLst>
                </p:cNvPr>
                <p:cNvCxnSpPr>
                  <a:cxnSpLocks/>
                  <a:stCxn id="32" idx="6"/>
                  <a:endCxn id="21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4F66384A-1610-9DF9-0C90-0746DE3D2D00}"/>
                    </a:ext>
                  </a:extLst>
                </p:cNvPr>
                <p:cNvCxnSpPr>
                  <a:cxnSpLocks/>
                  <a:stCxn id="21" idx="1"/>
                  <a:endCxn id="3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BA62489-314B-1E78-4D3F-49D5A89E0B96}"/>
                </a:ext>
              </a:extLst>
            </p:cNvPr>
            <p:cNvGrpSpPr/>
            <p:nvPr/>
          </p:nvGrpSpPr>
          <p:grpSpPr>
            <a:xfrm>
              <a:off x="4961058" y="4939716"/>
              <a:ext cx="3773201" cy="1088072"/>
              <a:chOff x="4961058" y="4939716"/>
              <a:chExt cx="3773201" cy="1088072"/>
            </a:xfrm>
            <a:grpFill/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EC3301E-532E-F45A-C93C-FD2DC5356BE0}"/>
                  </a:ext>
                </a:extLst>
              </p:cNvPr>
              <p:cNvGrpSpPr/>
              <p:nvPr/>
            </p:nvGrpSpPr>
            <p:grpSpPr>
              <a:xfrm>
                <a:off x="4961058" y="5484402"/>
                <a:ext cx="3773201" cy="543386"/>
                <a:chOff x="5121634" y="4603493"/>
                <a:chExt cx="3773201" cy="543386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7541E24-D0BE-9AE6-2CFB-1C6B335F98E6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2B2FC58-86D6-E5E6-06D3-D130E01CC3B4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676C76-6939-7FC2-87E0-444C223042BF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A0E80D3-E376-756C-CE90-FDF49B430D93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0A05404-4696-32A4-79A8-498D6D13E0A0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8B81B49-330F-F615-7DFF-47939E673583}"/>
                  </a:ext>
                </a:extLst>
              </p:cNvPr>
              <p:cNvGrpSpPr/>
              <p:nvPr/>
            </p:nvGrpSpPr>
            <p:grpSpPr>
              <a:xfrm>
                <a:off x="5299237" y="4939716"/>
                <a:ext cx="3109036" cy="549170"/>
                <a:chOff x="5293141" y="4889558"/>
                <a:chExt cx="3109036" cy="595373"/>
              </a:xfrm>
              <a:grpFill/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5DD7F045-DEBF-0AE2-82A8-0FA89FD2394B}"/>
                    </a:ext>
                  </a:extLst>
                </p:cNvPr>
                <p:cNvCxnSpPr>
                  <a:cxnSpLocks/>
                  <a:stCxn id="33" idx="0"/>
                  <a:endCxn id="26" idx="2"/>
                </p:cNvCxnSpPr>
                <p:nvPr/>
              </p:nvCxnSpPr>
              <p:spPr>
                <a:xfrm flipV="1">
                  <a:off x="5293141" y="4889559"/>
                  <a:ext cx="1261367" cy="59484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F4A24AA3-717C-7239-3C35-098D09F9BB71}"/>
                    </a:ext>
                  </a:extLst>
                </p:cNvPr>
                <p:cNvCxnSpPr>
                  <a:cxnSpLocks/>
                  <a:stCxn id="34" idx="0"/>
                  <a:endCxn id="26" idx="2"/>
                </p:cNvCxnSpPr>
                <p:nvPr/>
              </p:nvCxnSpPr>
              <p:spPr>
                <a:xfrm flipV="1">
                  <a:off x="6070400" y="4889559"/>
                  <a:ext cx="484108" cy="59537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3180B816-9D74-CEB1-6B1E-6558093313A6}"/>
                    </a:ext>
                  </a:extLst>
                </p:cNvPr>
                <p:cNvCxnSpPr>
                  <a:cxnSpLocks/>
                  <a:stCxn id="35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293151" cy="5948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63794E82-004A-BD1A-F779-50AA95FB27C4}"/>
                    </a:ext>
                  </a:extLst>
                </p:cNvPr>
                <p:cNvCxnSpPr>
                  <a:cxnSpLocks/>
                  <a:stCxn id="37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070410" cy="594844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C7E5C16-A79F-C161-94D6-2F4DFF5F42DF}"/>
                    </a:ext>
                  </a:extLst>
                </p:cNvPr>
                <p:cNvCxnSpPr>
                  <a:cxnSpLocks/>
                  <a:stCxn id="36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847669" cy="5948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19DDB5A-DBD6-3C1F-B3E1-2DBE72EA4EF2}"/>
                </a:ext>
              </a:extLst>
            </p:cNvPr>
            <p:cNvGrpSpPr/>
            <p:nvPr/>
          </p:nvGrpSpPr>
          <p:grpSpPr>
            <a:xfrm>
              <a:off x="10930989" y="1278642"/>
              <a:ext cx="908785" cy="1219457"/>
              <a:chOff x="10930989" y="1278642"/>
              <a:chExt cx="908785" cy="1219457"/>
            </a:xfrm>
            <a:grpFill/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09747C1-0D83-D709-5D09-42FFF3E3B769}"/>
                  </a:ext>
                </a:extLst>
              </p:cNvPr>
              <p:cNvGrpSpPr/>
              <p:nvPr/>
            </p:nvGrpSpPr>
            <p:grpSpPr>
              <a:xfrm>
                <a:off x="11175608" y="1278642"/>
                <a:ext cx="664166" cy="1219457"/>
                <a:chOff x="11769580" y="853504"/>
                <a:chExt cx="664166" cy="1219457"/>
              </a:xfrm>
              <a:grpFill/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508D4-1C84-2DF6-E81D-E2E7193B9D23}"/>
                    </a:ext>
                  </a:extLst>
                </p:cNvPr>
                <p:cNvSpPr/>
                <p:nvPr/>
              </p:nvSpPr>
              <p:spPr>
                <a:xfrm>
                  <a:off x="11769581" y="85350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1EB87F-72D1-2BD1-D9BD-18501FB152ED}"/>
                    </a:ext>
                  </a:extLst>
                </p:cNvPr>
                <p:cNvSpPr/>
                <p:nvPr/>
              </p:nvSpPr>
              <p:spPr>
                <a:xfrm>
                  <a:off x="11769580" y="153010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6E25A06D-1ED8-FA4C-8502-CE7C4548C09C}"/>
                  </a:ext>
                </a:extLst>
              </p:cNvPr>
              <p:cNvGrpSpPr/>
              <p:nvPr/>
            </p:nvGrpSpPr>
            <p:grpSpPr>
              <a:xfrm>
                <a:off x="10930989" y="1550071"/>
                <a:ext cx="244608" cy="677248"/>
                <a:chOff x="10880360" y="1550071"/>
                <a:chExt cx="295249" cy="677248"/>
              </a:xfrm>
              <a:grpFill/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88684CD-5A7C-09C9-5A0C-F2EF394A6314}"/>
                    </a:ext>
                  </a:extLst>
                </p:cNvPr>
                <p:cNvCxnSpPr>
                  <a:cxnSpLocks/>
                  <a:stCxn id="38" idx="2"/>
                </p:cNvCxnSpPr>
                <p:nvPr/>
              </p:nvCxnSpPr>
              <p:spPr>
                <a:xfrm flipH="1">
                  <a:off x="10880360" y="1550071"/>
                  <a:ext cx="295249" cy="67595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8A607043-9971-B77B-2EAF-E719B200B109}"/>
                    </a:ext>
                  </a:extLst>
                </p:cNvPr>
                <p:cNvCxnSpPr>
                  <a:cxnSpLocks/>
                  <a:stCxn id="39" idx="2"/>
                </p:cNvCxnSpPr>
                <p:nvPr/>
              </p:nvCxnSpPr>
              <p:spPr>
                <a:xfrm flipH="1">
                  <a:off x="10880360" y="2226671"/>
                  <a:ext cx="295249" cy="64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C5237F2E-7957-AACE-6D26-0A99F709A464}"/>
              </a:ext>
            </a:extLst>
          </p:cNvPr>
          <p:cNvSpPr/>
          <p:nvPr/>
        </p:nvSpPr>
        <p:spPr>
          <a:xfrm>
            <a:off x="8269628" y="3942466"/>
            <a:ext cx="609797" cy="54285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제공일자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6FB06CE-79F8-555A-5DD7-7A7E0C5D7C5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574527" y="3720222"/>
            <a:ext cx="0" cy="222244"/>
          </a:xfrm>
          <a:prstGeom prst="lin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145B1068-2B23-9488-9A6F-DF43F07195F0}"/>
              </a:ext>
            </a:extLst>
          </p:cNvPr>
          <p:cNvSpPr/>
          <p:nvPr/>
        </p:nvSpPr>
        <p:spPr>
          <a:xfrm>
            <a:off x="11293327" y="2649770"/>
            <a:ext cx="664165" cy="5428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사립</a:t>
            </a:r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국립 구분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9FE745F-370E-5F13-BB6D-D5B88811A046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11023601" y="2238246"/>
            <a:ext cx="269726" cy="682953"/>
          </a:xfrm>
          <a:prstGeom prst="lin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2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154794" y="1170093"/>
              <a:ext cx="1516021" cy="1211437"/>
              <a:chOff x="10875003" y="1277397"/>
              <a:chExt cx="964770" cy="1213167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2" y="1277397"/>
                <a:ext cx="664171" cy="1213167"/>
                <a:chOff x="11769574" y="852259"/>
                <a:chExt cx="664171" cy="1213167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74" y="852259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522569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875003" y="1548826"/>
                <a:ext cx="300617" cy="671109"/>
                <a:chOff x="10812769" y="1548826"/>
                <a:chExt cx="362853" cy="671109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12769" y="1548826"/>
                  <a:ext cx="362838" cy="67110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>
                  <a:off x="10812775" y="2219136"/>
                  <a:ext cx="362847" cy="79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F69AC46C-DEAF-47B5-ACC3-F2883A549C29}"/>
              </a:ext>
            </a:extLst>
          </p:cNvPr>
          <p:cNvSpPr/>
          <p:nvPr/>
        </p:nvSpPr>
        <p:spPr>
          <a:xfrm>
            <a:off x="5895546" y="3862633"/>
            <a:ext cx="1043656" cy="5420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제공일자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EDA6E1-8D1C-5F42-3AF4-84F1E717B753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417374" y="3602234"/>
            <a:ext cx="0" cy="260399"/>
          </a:xfrm>
          <a:prstGeom prst="lin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16F34AD-BD72-A56A-1D73-778C282B0AD1}"/>
              </a:ext>
            </a:extLst>
          </p:cNvPr>
          <p:cNvSpPr/>
          <p:nvPr/>
        </p:nvSpPr>
        <p:spPr>
          <a:xfrm>
            <a:off x="10624861" y="2505087"/>
            <a:ext cx="1043657" cy="5420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사립</a:t>
            </a:r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국립 구분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668B1A-5A3D-3D40-D245-29F265EBA0E2}"/>
              </a:ext>
            </a:extLst>
          </p:cNvPr>
          <p:cNvCxnSpPr>
            <a:cxnSpLocks/>
            <a:stCxn id="27" idx="2"/>
            <a:endCxn id="114" idx="3"/>
          </p:cNvCxnSpPr>
          <p:nvPr/>
        </p:nvCxnSpPr>
        <p:spPr>
          <a:xfrm flipH="1" flipV="1">
            <a:off x="10154785" y="2111287"/>
            <a:ext cx="470076" cy="664842"/>
          </a:xfrm>
          <a:prstGeom prst="lin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3CF85F5-3373-9A86-6F85-D2EDB7AE613F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417374" y="3602234"/>
            <a:ext cx="0" cy="260399"/>
          </a:xfrm>
          <a:prstGeom prst="lin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FF8D61-F31D-4B04-B69C-B7D6562BB710}"/>
              </a:ext>
            </a:extLst>
          </p:cNvPr>
          <p:cNvGrpSpPr/>
          <p:nvPr/>
        </p:nvGrpSpPr>
        <p:grpSpPr>
          <a:xfrm>
            <a:off x="431566" y="1169352"/>
            <a:ext cx="11239251" cy="4774248"/>
            <a:chOff x="431566" y="1169352"/>
            <a:chExt cx="11239251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792394"/>
              <a:ext cx="7607197" cy="2984708"/>
              <a:chOff x="6014507" y="1900587"/>
              <a:chExt cx="4841090" cy="2988972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4432"/>
                <a:ext cx="4841090" cy="2905127"/>
                <a:chOff x="5799212" y="1643211"/>
                <a:chExt cx="5604994" cy="3260297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087"/>
                  <a:ext cx="1054244" cy="449034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211"/>
                  <a:ext cx="1250420" cy="54285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1771"/>
                  <a:ext cx="1054800" cy="45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6910"/>
                  <a:ext cx="808341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00587"/>
                <a:ext cx="811435" cy="326732"/>
                <a:chOff x="9061468" y="1900587"/>
                <a:chExt cx="811435" cy="326732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00587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7974"/>
                <a:ext cx="1115992" cy="702016"/>
                <a:chOff x="8818517" y="2527974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7974"/>
                  <a:ext cx="1115992" cy="702016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AF3E60-7C1F-974A-0B7F-D4C4207A524A}"/>
                </a:ext>
              </a:extLst>
            </p:cNvPr>
            <p:cNvGrpSpPr/>
            <p:nvPr/>
          </p:nvGrpSpPr>
          <p:grpSpPr>
            <a:xfrm>
              <a:off x="946619" y="1169352"/>
              <a:ext cx="1686002" cy="1897875"/>
              <a:chOff x="946619" y="1169352"/>
              <a:chExt cx="1686002" cy="1897875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946619" y="1169352"/>
                <a:ext cx="1043656" cy="1897875"/>
                <a:chOff x="5121634" y="766062"/>
                <a:chExt cx="664165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1990269" y="1440765"/>
                <a:ext cx="642352" cy="1355421"/>
                <a:chOff x="5633973" y="1548455"/>
                <a:chExt cx="498743" cy="135735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73" y="1548455"/>
                  <a:ext cx="498736" cy="67691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78" y="2225367"/>
                  <a:ext cx="498738" cy="6804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77" y="2225367"/>
                  <a:ext cx="498739" cy="195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5160A1-16F6-40A7-4867-9FC617E3154A}"/>
                </a:ext>
              </a:extLst>
            </p:cNvPr>
            <p:cNvGrpSpPr/>
            <p:nvPr/>
          </p:nvGrpSpPr>
          <p:grpSpPr>
            <a:xfrm>
              <a:off x="10154772" y="1170094"/>
              <a:ext cx="1516045" cy="1211577"/>
              <a:chOff x="10154772" y="1170094"/>
              <a:chExt cx="1516045" cy="1211577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0627143" y="1170094"/>
                <a:ext cx="1043674" cy="1211577"/>
                <a:chOff x="11769583" y="852260"/>
                <a:chExt cx="664177" cy="1213308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95" y="85226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3" y="152271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154772" y="1441136"/>
                <a:ext cx="472388" cy="669496"/>
                <a:chOff x="10772779" y="1548828"/>
                <a:chExt cx="402874" cy="670453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772788" y="1548828"/>
                  <a:ext cx="402865" cy="67045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>
                  <a:off x="10772779" y="2219277"/>
                  <a:ext cx="402848" cy="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이중선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전체 참여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개체의 가능한 모든 값에 대하여 매핑이 이뤄짐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 도형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종속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담당은 담당교수가 필수적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제공은 제공대학이 필수적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강의는 담당과 제공이 필수적</a:t>
            </a:r>
            <a:r>
              <a:rPr lang="en-US" altLang="ko-KR" sz="1600" b="1" dirty="0">
                <a:solidFill>
                  <a:srgbClr val="002060"/>
                </a:solidFill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</a:rPr>
              <a:t>등등</a:t>
            </a:r>
            <a:r>
              <a:rPr lang="en-US" altLang="ko-KR" sz="1600" b="1" dirty="0">
                <a:solidFill>
                  <a:srgbClr val="002060"/>
                </a:solidFill>
              </a:rPr>
              <a:t>…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A222487-76F5-9E7B-C595-D5266089E652}"/>
              </a:ext>
            </a:extLst>
          </p:cNvPr>
          <p:cNvSpPr/>
          <p:nvPr/>
        </p:nvSpPr>
        <p:spPr>
          <a:xfrm>
            <a:off x="5895546" y="3862633"/>
            <a:ext cx="1043656" cy="5420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제공일자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63DA5-C2B0-7F06-DCA6-A4C61A39CEDA}"/>
              </a:ext>
            </a:extLst>
          </p:cNvPr>
          <p:cNvSpPr/>
          <p:nvPr/>
        </p:nvSpPr>
        <p:spPr>
          <a:xfrm>
            <a:off x="10624861" y="2505087"/>
            <a:ext cx="1043657" cy="5420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사립</a:t>
            </a:r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국립 구분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8048F1-BEA7-BCF6-5F3F-2FE0526E6983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10154785" y="2111287"/>
            <a:ext cx="470076" cy="664842"/>
          </a:xfrm>
          <a:prstGeom prst="lin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4" cy="4774248"/>
            <a:chOff x="431566" y="1169352"/>
            <a:chExt cx="11239254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accent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154772" y="1170094"/>
              <a:ext cx="1516048" cy="1212231"/>
              <a:chOff x="10874987" y="1277398"/>
              <a:chExt cx="964787" cy="1213963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277398"/>
                <a:ext cx="664166" cy="1213963"/>
                <a:chOff x="11769580" y="852260"/>
                <a:chExt cx="664166" cy="1213963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852260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52336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874987" y="1548826"/>
                <a:ext cx="300624" cy="671110"/>
                <a:chOff x="10812766" y="1548826"/>
                <a:chExt cx="362862" cy="671110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12780" y="1548826"/>
                  <a:ext cx="362848" cy="671110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>
                  <a:off x="10812766" y="2219932"/>
                  <a:ext cx="362850" cy="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담당교수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제공대학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제공대학명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강의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 err="1">
                <a:solidFill>
                  <a:srgbClr val="002060"/>
                </a:solidFill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관계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 </a:t>
            </a:r>
            <a:r>
              <a:rPr lang="en-US" altLang="ko-KR" sz="1600" b="1" dirty="0">
                <a:solidFill>
                  <a:srgbClr val="002060"/>
                </a:solidFill>
              </a:rPr>
              <a:t>: {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r>
              <a:rPr lang="en-US" altLang="ko-KR" sz="1600" b="1" dirty="0">
                <a:solidFill>
                  <a:srgbClr val="002060"/>
                </a:solidFill>
              </a:rPr>
              <a:t>}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9A47A8E-974E-C17B-AD0E-0DC3FB4344E7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417374" y="3602234"/>
            <a:ext cx="0" cy="260399"/>
          </a:xfrm>
          <a:prstGeom prst="lin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B2653029-C74D-1BA2-53BC-0ABD65BF072D}"/>
              </a:ext>
            </a:extLst>
          </p:cNvPr>
          <p:cNvSpPr/>
          <p:nvPr/>
        </p:nvSpPr>
        <p:spPr>
          <a:xfrm>
            <a:off x="5895546" y="3862633"/>
            <a:ext cx="1043656" cy="5420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제공일자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33DE545-2FEE-E6D7-7A30-33803DFA225D}"/>
              </a:ext>
            </a:extLst>
          </p:cNvPr>
          <p:cNvSpPr/>
          <p:nvPr/>
        </p:nvSpPr>
        <p:spPr>
          <a:xfrm>
            <a:off x="10624861" y="2505087"/>
            <a:ext cx="1043657" cy="5420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사립</a:t>
            </a:r>
            <a:r>
              <a:rPr lang="en-US" altLang="ko-KR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국립 구분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079DBB-6812-8D25-C990-8F97DF6CCC7C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10154785" y="2111287"/>
            <a:ext cx="470076" cy="664842"/>
          </a:xfrm>
          <a:prstGeom prst="lin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릴레이션과 정규화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제공대학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담당교수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담당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강의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8753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제공대학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085249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186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3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>
                <a:solidFill>
                  <a:srgbClr val="002060"/>
                </a:solidFill>
              </a:rPr>
              <a:t>제공대학명</a:t>
            </a:r>
            <a:r>
              <a:rPr lang="en-US" altLang="ko-KR" sz="1500" b="1" u="sng" dirty="0">
                <a:solidFill>
                  <a:srgbClr val="002060"/>
                </a:solidFill>
              </a:rPr>
              <a:t>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대학소재지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시</a:t>
            </a:r>
            <a:r>
              <a:rPr lang="en-US" altLang="ko-KR" sz="1500" b="1" dirty="0">
                <a:solidFill>
                  <a:srgbClr val="002060"/>
                </a:solidFill>
              </a:rPr>
              <a:t>/</a:t>
            </a:r>
            <a:r>
              <a:rPr lang="ko-KR" altLang="en-US" sz="1500" b="1" dirty="0">
                <a:solidFill>
                  <a:srgbClr val="002060"/>
                </a:solidFill>
              </a:rPr>
              <a:t>도</a:t>
            </a:r>
            <a:r>
              <a:rPr lang="en-US" altLang="ko-KR" sz="1500" b="1" dirty="0">
                <a:solidFill>
                  <a:srgbClr val="002060"/>
                </a:solidFill>
              </a:rPr>
              <a:t>) 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사립</a:t>
            </a:r>
            <a:r>
              <a:rPr lang="en-US" altLang="ko-KR" sz="1500" b="1" dirty="0">
                <a:solidFill>
                  <a:srgbClr val="002060"/>
                </a:solidFill>
              </a:rPr>
              <a:t>/</a:t>
            </a:r>
            <a:r>
              <a:rPr lang="ko-KR" altLang="en-US" sz="1500" b="1" dirty="0">
                <a:solidFill>
                  <a:srgbClr val="002060"/>
                </a:solidFill>
              </a:rPr>
              <a:t>국립 구분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endParaRPr lang="en-US" altLang="ko-K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1573A34-9FCE-EB22-CFF5-A930EF15ADAC}"/>
              </a:ext>
            </a:extLst>
          </p:cNvPr>
          <p:cNvSpPr txBox="1">
            <a:spLocks/>
          </p:cNvSpPr>
          <p:nvPr/>
        </p:nvSpPr>
        <p:spPr>
          <a:xfrm>
            <a:off x="715451" y="4063544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이행적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함수종속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1FB7EB-2A19-8423-54E9-BC7828C50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218053"/>
              </p:ext>
            </p:extLst>
          </p:nvPr>
        </p:nvGraphicFramePr>
        <p:xfrm>
          <a:off x="6618085" y="3540731"/>
          <a:ext cx="4949190" cy="2402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5926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46399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i="0" u="sng" dirty="0"/>
                        <a:t>제공대학명</a:t>
                      </a:r>
                      <a:endParaRPr lang="en-US" altLang="ko-KR" sz="1500" i="0" u="sng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시</a:t>
                      </a:r>
                      <a:r>
                        <a:rPr lang="en-US" altLang="ko-KR" sz="1500" dirty="0"/>
                        <a:t>/</a:t>
                      </a:r>
                      <a:r>
                        <a:rPr lang="ko-KR" altLang="en-US" sz="1500" dirty="0"/>
                        <a:t>도</a:t>
                      </a:r>
                      <a:r>
                        <a:rPr lang="en-US" altLang="ko-KR" sz="15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  <a:r>
                        <a:rPr lang="en-US" altLang="ko-KR" sz="1500" dirty="0"/>
                        <a:t>/</a:t>
                      </a:r>
                      <a:r>
                        <a:rPr lang="ko-KR" altLang="en-US" sz="1500" dirty="0"/>
                        <a:t>국립 구분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국립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3FC8E62-3266-A06D-33E0-F7E135E11421}"/>
              </a:ext>
            </a:extLst>
          </p:cNvPr>
          <p:cNvSpPr/>
          <p:nvPr/>
        </p:nvSpPr>
        <p:spPr>
          <a:xfrm>
            <a:off x="6618085" y="3204439"/>
            <a:ext cx="4949190" cy="2253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5BDC60-AACA-B228-18EA-2EFB74B2075E}"/>
              </a:ext>
            </a:extLst>
          </p:cNvPr>
          <p:cNvSpPr/>
          <p:nvPr/>
        </p:nvSpPr>
        <p:spPr>
          <a:xfrm>
            <a:off x="6255689" y="3532156"/>
            <a:ext cx="224223" cy="2402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8CBCF-AF92-89AF-C673-241958CE464F}"/>
              </a:ext>
            </a:extLst>
          </p:cNvPr>
          <p:cNvSpPr/>
          <p:nvPr/>
        </p:nvSpPr>
        <p:spPr>
          <a:xfrm rot="21246503">
            <a:off x="7738219" y="4367372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</p:spTree>
    <p:extLst>
      <p:ext uri="{BB962C8B-B14F-4D97-AF65-F5344CB8AC3E}">
        <p14:creationId xmlns:p14="http://schemas.microsoft.com/office/powerpoint/2010/main" val="92106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2807599-92E9-5B31-F997-CD4FA4B97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754367"/>
              </p:ext>
            </p:extLst>
          </p:nvPr>
        </p:nvGraphicFramePr>
        <p:xfrm>
          <a:off x="6937996" y="3361051"/>
          <a:ext cx="4612320" cy="2580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53080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15308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153080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153080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  <a:p>
                      <a:pPr algn="ctr" latinLnBrk="1"/>
                      <a:r>
                        <a:rPr lang="en-US" altLang="ko-KR" sz="1500" dirty="0"/>
                        <a:t>INT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담당교수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en-US" altLang="ko-KR" b="1" dirty="0">
                <a:solidFill>
                  <a:srgbClr val="002060"/>
                </a:solidFill>
              </a:rPr>
              <a:t>8676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4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>
                <a:solidFill>
                  <a:srgbClr val="002060"/>
                </a:solidFill>
              </a:rPr>
              <a:t>교수코드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담당교수명 </a:t>
            </a:r>
            <a:r>
              <a:rPr lang="en-US" altLang="ko-KR" sz="1500" b="1" dirty="0">
                <a:solidFill>
                  <a:srgbClr val="002060"/>
                </a:solidFill>
              </a:rPr>
              <a:t>TEXT, </a:t>
            </a:r>
            <a:r>
              <a:rPr lang="ko-KR" altLang="en-US" sz="1500" b="1" dirty="0">
                <a:solidFill>
                  <a:srgbClr val="002060"/>
                </a:solidFill>
              </a:rPr>
              <a:t>담당분야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소속대학명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TEXT(</a:t>
            </a:r>
            <a:r>
              <a:rPr lang="ko-KR" altLang="en-US" sz="1500" b="1" dirty="0">
                <a:solidFill>
                  <a:srgbClr val="002060"/>
                </a:solidFill>
              </a:rPr>
              <a:t>제공대학 릴레이션의 제공대학명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    ON UPDATE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CASCADE, ON DELECT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NULL</a:t>
            </a: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797972B-9F8F-3DD1-76E3-AB95960E06B7}"/>
              </a:ext>
            </a:extLst>
          </p:cNvPr>
          <p:cNvSpPr txBox="1">
            <a:spLocks/>
          </p:cNvSpPr>
          <p:nvPr/>
        </p:nvSpPr>
        <p:spPr>
          <a:xfrm>
            <a:off x="712242" y="4061637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전처리를 통해 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</a:rPr>
              <a:t>이행적</a:t>
            </a:r>
            <a:r>
              <a:rPr lang="ko-KR" altLang="en-US" sz="1800" b="1" dirty="0">
                <a:solidFill>
                  <a:srgbClr val="002060"/>
                </a:solidFill>
              </a:rPr>
              <a:t> 함수종속 없음</a:t>
            </a:r>
            <a:endParaRPr lang="en-US" altLang="ko-KR" sz="1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BFFD3E-0CB0-D786-BBEA-D50B680B1A76}"/>
              </a:ext>
            </a:extLst>
          </p:cNvPr>
          <p:cNvSpPr/>
          <p:nvPr/>
        </p:nvSpPr>
        <p:spPr>
          <a:xfrm rot="21246503">
            <a:off x="7909381" y="4186170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CD7DE7-2FDC-4A16-003F-32E3A8A9D60F}"/>
              </a:ext>
            </a:extLst>
          </p:cNvPr>
          <p:cNvSpPr/>
          <p:nvPr/>
        </p:nvSpPr>
        <p:spPr>
          <a:xfrm>
            <a:off x="6937996" y="3080403"/>
            <a:ext cx="4612320" cy="2072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4F0A3A-A2BB-4B1A-077D-8C9E519B1559}"/>
              </a:ext>
            </a:extLst>
          </p:cNvPr>
          <p:cNvSpPr/>
          <p:nvPr/>
        </p:nvSpPr>
        <p:spPr>
          <a:xfrm>
            <a:off x="6594993" y="3361051"/>
            <a:ext cx="241902" cy="2577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6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17291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2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기본키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교수코드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ko-KR" altLang="en-US" sz="1500" b="1" dirty="0">
                <a:solidFill>
                  <a:srgbClr val="002060"/>
                </a:solidFill>
              </a:rPr>
              <a:t>강의코드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교수코드 </a:t>
            </a:r>
            <a:r>
              <a:rPr lang="en-US" altLang="ko-KR" sz="1500" b="1" dirty="0">
                <a:solidFill>
                  <a:srgbClr val="002060"/>
                </a:solidFill>
              </a:rPr>
              <a:t>INT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담당교수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강의코드 </a:t>
            </a:r>
            <a:r>
              <a:rPr lang="en-US" altLang="ko-KR" sz="1500" b="1" dirty="0">
                <a:solidFill>
                  <a:srgbClr val="002060"/>
                </a:solidFill>
              </a:rPr>
              <a:t>INT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강의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    ON UPDATE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CASCADE, ON DELECT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</a:t>
            </a:r>
          </a:p>
          <a:p>
            <a:pPr marL="0" indent="0">
              <a:buNone/>
            </a:pPr>
            <a:endParaRPr lang="en-US" altLang="ko-K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	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364DE1E0-FCA2-88FA-F123-69037942FF27}"/>
              </a:ext>
            </a:extLst>
          </p:cNvPr>
          <p:cNvSpPr txBox="1">
            <a:spLocks/>
          </p:cNvSpPr>
          <p:nvPr/>
        </p:nvSpPr>
        <p:spPr>
          <a:xfrm>
            <a:off x="710814" y="4064488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FD7996-AB1A-FF7D-1975-BA83E6A99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45021"/>
              </p:ext>
            </p:extLst>
          </p:nvPr>
        </p:nvGraphicFramePr>
        <p:xfrm>
          <a:off x="7470054" y="3540731"/>
          <a:ext cx="3416426" cy="2402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0821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0821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  <a:p>
                      <a:pPr algn="ctr" latinLnBrk="1"/>
                      <a:r>
                        <a:rPr lang="en-US" altLang="ko-KR" sz="15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  <a:p>
                      <a:pPr algn="ctr" latinLnBrk="1"/>
                      <a:r>
                        <a:rPr lang="en-US" altLang="ko-KR" sz="1500" u="none" dirty="0"/>
                        <a:t>INT</a:t>
                      </a:r>
                      <a:endParaRPr lang="ko-KR" altLang="en-US" sz="1500" u="none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3A9E9C4-4A55-8AF1-37C7-5FC4DA4E4C02}"/>
              </a:ext>
            </a:extLst>
          </p:cNvPr>
          <p:cNvSpPr/>
          <p:nvPr/>
        </p:nvSpPr>
        <p:spPr>
          <a:xfrm>
            <a:off x="7456515" y="3204439"/>
            <a:ext cx="3416427" cy="2253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D41B69-F4A2-79FA-FED3-2AA8688CDE7D}"/>
              </a:ext>
            </a:extLst>
          </p:cNvPr>
          <p:cNvSpPr/>
          <p:nvPr/>
        </p:nvSpPr>
        <p:spPr>
          <a:xfrm>
            <a:off x="7139192" y="3532156"/>
            <a:ext cx="224223" cy="2402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C67B2-122E-4B81-FFE0-B2EBBF8EFCBE}"/>
              </a:ext>
            </a:extLst>
          </p:cNvPr>
          <p:cNvSpPr/>
          <p:nvPr/>
        </p:nvSpPr>
        <p:spPr>
          <a:xfrm rot="21246503">
            <a:off x="7823263" y="4397286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</p:spTree>
    <p:extLst>
      <p:ext uri="{BB962C8B-B14F-4D97-AF65-F5344CB8AC3E}">
        <p14:creationId xmlns:p14="http://schemas.microsoft.com/office/powerpoint/2010/main" val="14489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177046"/>
            <a:ext cx="9604310" cy="3843205"/>
          </a:xfrm>
        </p:spPr>
        <p:txBody>
          <a:bodyPr rtlCol="0">
            <a:normAutofit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 및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E-R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/>
              <a:t>릴레이션과 정규화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(R)</a:t>
            </a:r>
            <a:br>
              <a:rPr lang="en-US" altLang="ko-KR" sz="2000" dirty="0"/>
            </a:br>
            <a:r>
              <a:rPr lang="en-US" altLang="ko-KR" sz="2000" dirty="0"/>
              <a:t>5. SQlite3(Python)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334407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16814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7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>
                <a:solidFill>
                  <a:srgbClr val="002060"/>
                </a:solidFill>
              </a:rPr>
              <a:t>강의코드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INT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ko-KR" altLang="en-US" sz="1500" b="1" dirty="0" err="1">
                <a:solidFill>
                  <a:srgbClr val="002060"/>
                </a:solidFill>
              </a:rPr>
              <a:t>강의명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TEXT, </a:t>
            </a:r>
            <a:r>
              <a:rPr lang="ko-KR" altLang="en-US" sz="1500" b="1" dirty="0">
                <a:solidFill>
                  <a:srgbClr val="002060"/>
                </a:solidFill>
              </a:rPr>
              <a:t>교육분류 </a:t>
            </a:r>
            <a:r>
              <a:rPr lang="en-US" altLang="ko-KR" sz="1500" b="1" dirty="0">
                <a:solidFill>
                  <a:srgbClr val="002060"/>
                </a:solidFill>
              </a:rPr>
              <a:t>TEXT, </a:t>
            </a:r>
            <a:r>
              <a:rPr lang="ko-KR" altLang="en-US" sz="1500" b="1" dirty="0" err="1">
                <a:solidFill>
                  <a:srgbClr val="002060"/>
                </a:solidFill>
              </a:rPr>
              <a:t>강의년도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INT, </a:t>
            </a:r>
            <a:r>
              <a:rPr lang="ko-KR" altLang="en-US" sz="1500" b="1" dirty="0">
                <a:solidFill>
                  <a:srgbClr val="002060"/>
                </a:solidFill>
              </a:rPr>
              <a:t>강의학기 </a:t>
            </a:r>
            <a:r>
              <a:rPr lang="en-US" altLang="ko-KR" sz="1500" b="1" dirty="0">
                <a:solidFill>
                  <a:srgbClr val="002060"/>
                </a:solidFill>
              </a:rPr>
              <a:t>INT, </a:t>
            </a:r>
            <a:r>
              <a:rPr lang="ko-KR" altLang="en-US" sz="1500" b="1" dirty="0">
                <a:solidFill>
                  <a:srgbClr val="002060"/>
                </a:solidFill>
              </a:rPr>
              <a:t>제공일자 </a:t>
            </a:r>
            <a:r>
              <a:rPr lang="en-US" altLang="ko-KR" sz="1500" b="1" dirty="0">
                <a:solidFill>
                  <a:srgbClr val="002060"/>
                </a:solidFill>
              </a:rPr>
              <a:t>DATE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제공대학명 </a:t>
            </a:r>
            <a:r>
              <a:rPr lang="en-US" altLang="ko-KR" sz="1500" b="1" dirty="0">
                <a:solidFill>
                  <a:srgbClr val="002060"/>
                </a:solidFill>
              </a:rPr>
              <a:t>TEXT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 (</a:t>
            </a:r>
            <a:r>
              <a:rPr lang="ko-KR" altLang="en-US" sz="1500" b="1" dirty="0">
                <a:solidFill>
                  <a:srgbClr val="002060"/>
                </a:solidFill>
              </a:rPr>
              <a:t>제공대학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F15732-5ACC-FD25-6C16-915EFE48B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491326"/>
              </p:ext>
            </p:extLst>
          </p:nvPr>
        </p:nvGraphicFramePr>
        <p:xfrm>
          <a:off x="1610443" y="3429000"/>
          <a:ext cx="9297037" cy="2372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3059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0370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18789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476693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136967">
                  <a:extLst>
                    <a:ext uri="{9D8B030D-6E8A-4147-A177-3AD203B41FA5}">
                      <a16:colId xmlns:a16="http://schemas.microsoft.com/office/drawing/2014/main" val="1595425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교육분류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TEXT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강의년도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INT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제공대학명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TEXT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제공일자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1095582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대학수학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수학ㆍ물리ㆍ천문ㆍ지리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2015-08-30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1104074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수학</a:t>
                      </a:r>
                      <a:r>
                        <a:rPr lang="en-US" altLang="ko-KR" sz="140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수학ㆍ물리ㆍ천문ㆍ지리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가천대학교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2015-09-14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820840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과학사 이해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자연과학기타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신라대학교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2012-02-29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1398367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예방치과학의</a:t>
                      </a:r>
                      <a:r>
                        <a:rPr lang="ko-KR" altLang="en-US" sz="14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자연과학기타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울산과학대학교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2013-01-31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C64F222-4088-3C2B-8CE7-39ED57485A77}"/>
              </a:ext>
            </a:extLst>
          </p:cNvPr>
          <p:cNvSpPr/>
          <p:nvPr/>
        </p:nvSpPr>
        <p:spPr>
          <a:xfrm>
            <a:off x="1610443" y="3111419"/>
            <a:ext cx="9297037" cy="2239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168154-B395-0BE4-7C1B-C8C0F0573EB2}"/>
              </a:ext>
            </a:extLst>
          </p:cNvPr>
          <p:cNvSpPr/>
          <p:nvPr/>
        </p:nvSpPr>
        <p:spPr>
          <a:xfrm>
            <a:off x="1326797" y="3429000"/>
            <a:ext cx="193281" cy="237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57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9670EE-9AE1-5C20-24C1-61E0EAD9C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63" y="1951491"/>
            <a:ext cx="5877745" cy="400105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ko-KR" altLang="en-US" sz="1800" b="1" dirty="0">
                <a:solidFill>
                  <a:srgbClr val="002060"/>
                </a:solidFill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</a:rPr>
              <a:t>전처리를 통해 속성의 </a:t>
            </a:r>
            <a:r>
              <a:rPr lang="ko-KR" altLang="en-US" sz="1800" b="1" dirty="0" err="1">
                <a:solidFill>
                  <a:srgbClr val="002060"/>
                </a:solidFill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</a:rPr>
              <a:t> 충족</a:t>
            </a:r>
            <a:endParaRPr lang="en-US" altLang="ko-KR" sz="1800" b="1" dirty="0">
              <a:solidFill>
                <a:srgbClr val="002060"/>
              </a:solidFill>
            </a:endParaRPr>
          </a:p>
          <a:p>
            <a:r>
              <a:rPr lang="ko-KR" altLang="en-US" sz="1800" b="1" dirty="0">
                <a:solidFill>
                  <a:srgbClr val="002060"/>
                </a:solidFill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</a:rPr>
              <a:t>2</a:t>
            </a:r>
            <a:r>
              <a:rPr lang="ko-KR" altLang="en-US" sz="1800" b="1" dirty="0">
                <a:solidFill>
                  <a:srgbClr val="002060"/>
                </a:solidFill>
              </a:rPr>
              <a:t> 정규형 </a:t>
            </a:r>
            <a:r>
              <a:rPr lang="en-US" altLang="ko-KR" sz="1800" b="1" dirty="0">
                <a:solidFill>
                  <a:srgbClr val="002060"/>
                </a:solidFill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</a:rPr>
              <a:t>차원</a:t>
            </a:r>
            <a:endParaRPr lang="en-US" altLang="ko-KR" sz="1800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제</a:t>
            </a:r>
            <a:r>
              <a:rPr lang="en-US" altLang="ko-KR" b="1" dirty="0">
                <a:solidFill>
                  <a:schemeClr val="accent1"/>
                </a:solidFill>
              </a:rPr>
              <a:t>3 </a:t>
            </a:r>
            <a:r>
              <a:rPr lang="ko-KR" altLang="en-US" b="1" dirty="0">
                <a:solidFill>
                  <a:schemeClr val="accent1"/>
                </a:solidFill>
              </a:rPr>
              <a:t>정규형 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제외 속성 간 함수종속관계 해소 필요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→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교육분류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30F75-75DB-F125-A3D8-2BC7B8CD0B79}"/>
              </a:ext>
            </a:extLst>
          </p:cNvPr>
          <p:cNvGrpSpPr/>
          <p:nvPr/>
        </p:nvGrpSpPr>
        <p:grpSpPr>
          <a:xfrm>
            <a:off x="6096000" y="266579"/>
            <a:ext cx="5929136" cy="1566043"/>
            <a:chOff x="431566" y="4377557"/>
            <a:chExt cx="5929136" cy="156604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837A2E-9718-6389-3F40-2DA1D6A775B6}"/>
                </a:ext>
              </a:extLst>
            </p:cNvPr>
            <p:cNvSpPr/>
            <p:nvPr/>
          </p:nvSpPr>
          <p:spPr>
            <a:xfrm>
              <a:off x="2680715" y="4377557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2D2920-3ABE-9C5D-E3B0-B3B83105B180}"/>
                </a:ext>
              </a:extLst>
            </p:cNvPr>
            <p:cNvSpPr/>
            <p:nvPr/>
          </p:nvSpPr>
          <p:spPr>
            <a:xfrm>
              <a:off x="431566" y="5400992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강의코드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6FCECEA-BAAB-65CD-20E4-8405B0B6703E}"/>
                </a:ext>
              </a:extLst>
            </p:cNvPr>
            <p:cNvSpPr/>
            <p:nvPr/>
          </p:nvSpPr>
          <p:spPr>
            <a:xfrm>
              <a:off x="1652936" y="5401517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강의명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51D55BD-7100-0389-6143-88C8198F4795}"/>
                </a:ext>
              </a:extLst>
            </p:cNvPr>
            <p:cNvSpPr/>
            <p:nvPr/>
          </p:nvSpPr>
          <p:spPr>
            <a:xfrm>
              <a:off x="2874306" y="5400991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교육분류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978A625-A5BD-DD8C-BF04-22B0ABC5007B}"/>
                </a:ext>
              </a:extLst>
            </p:cNvPr>
            <p:cNvSpPr/>
            <p:nvPr/>
          </p:nvSpPr>
          <p:spPr>
            <a:xfrm>
              <a:off x="5317046" y="540098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강의년도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77C75F-1BDF-EFA9-1668-95B5744C13C7}"/>
                </a:ext>
              </a:extLst>
            </p:cNvPr>
            <p:cNvSpPr/>
            <p:nvPr/>
          </p:nvSpPr>
          <p:spPr>
            <a:xfrm>
              <a:off x="4095676" y="5400990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강의학기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0C3F83E-3D55-E795-0E4F-A1178535B6C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953395" y="4822483"/>
              <a:ext cx="2442740" cy="57855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5DF9B2-196A-C815-2625-7DD10EFD15F9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2174765" y="4822485"/>
              <a:ext cx="1221370" cy="57903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18F1101-2B67-0030-3495-B7F30F6923E1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3396135" y="4822487"/>
              <a:ext cx="2" cy="578551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8784C38-5044-AEE5-44CB-A0EE9D1D8414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H="1" flipV="1">
              <a:off x="3396135" y="4822480"/>
              <a:ext cx="122137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E0908D-BF3F-B848-99D0-4092416D8C31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H="1" flipV="1">
              <a:off x="3396135" y="4822481"/>
              <a:ext cx="244274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4E1F50-DC6F-5170-F731-3A813C101856}"/>
              </a:ext>
            </a:extLst>
          </p:cNvPr>
          <p:cNvSpPr/>
          <p:nvPr/>
        </p:nvSpPr>
        <p:spPr>
          <a:xfrm>
            <a:off x="7317370" y="1951491"/>
            <a:ext cx="2442740" cy="400105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6FD50CC-56BD-ADA7-162C-215580A5D76C}"/>
              </a:ext>
            </a:extLst>
          </p:cNvPr>
          <p:cNvGrpSpPr/>
          <p:nvPr/>
        </p:nvGrpSpPr>
        <p:grpSpPr>
          <a:xfrm>
            <a:off x="1116560" y="3616902"/>
            <a:ext cx="3583426" cy="1941562"/>
            <a:chOff x="922500" y="4071168"/>
            <a:chExt cx="3583426" cy="194156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231E98-3790-9592-732E-E3D1E5581FA8}"/>
                </a:ext>
              </a:extLst>
            </p:cNvPr>
            <p:cNvSpPr/>
            <p:nvPr/>
          </p:nvSpPr>
          <p:spPr>
            <a:xfrm>
              <a:off x="922500" y="4121726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u="sng" dirty="0"/>
                <a:t>강의코드</a:t>
              </a: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F9A692AE-102D-9E15-7807-3E9074A013B4}"/>
                </a:ext>
              </a:extLst>
            </p:cNvPr>
            <p:cNvSpPr/>
            <p:nvPr/>
          </p:nvSpPr>
          <p:spPr>
            <a:xfrm>
              <a:off x="2017539" y="4388328"/>
              <a:ext cx="1410720" cy="826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2CF6214-4347-6B23-7C27-7951A3AF2B2F}"/>
                </a:ext>
              </a:extLst>
            </p:cNvPr>
            <p:cNvSpPr/>
            <p:nvPr/>
          </p:nvSpPr>
          <p:spPr>
            <a:xfrm>
              <a:off x="3502074" y="4071168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강의명</a:t>
              </a:r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98B1DB-35D0-336C-365A-6F5ACECEB7DB}"/>
                </a:ext>
              </a:extLst>
            </p:cNvPr>
            <p:cNvSpPr/>
            <p:nvPr/>
          </p:nvSpPr>
          <p:spPr>
            <a:xfrm>
              <a:off x="3502074" y="5336869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교육분류</a:t>
              </a:r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B0654DDB-16CD-B3F5-CBF0-8FE37A6DE325}"/>
                </a:ext>
              </a:extLst>
            </p:cNvPr>
            <p:cNvSpPr/>
            <p:nvPr/>
          </p:nvSpPr>
          <p:spPr>
            <a:xfrm rot="1654500">
              <a:off x="1850883" y="5034312"/>
              <a:ext cx="1472858" cy="6095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815E117A-CA51-2187-9AF4-BF547062B928}"/>
                </a:ext>
              </a:extLst>
            </p:cNvPr>
            <p:cNvSpPr/>
            <p:nvPr/>
          </p:nvSpPr>
          <p:spPr>
            <a:xfrm rot="5400000">
              <a:off x="3749857" y="5021622"/>
              <a:ext cx="501409" cy="6945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58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4868094"/>
            <a:ext cx="9965165" cy="913224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강의명과 교육분류로 이루어진 강의교육분류 테이블을 분리하여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 해소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1</a:t>
            </a:r>
            <a:r>
              <a:rPr lang="ko-KR" altLang="en-US" sz="1700" b="1" dirty="0">
                <a:solidFill>
                  <a:schemeClr val="accent1"/>
                </a:solidFill>
              </a:rPr>
              <a:t>차원이므로 보이스</a:t>
            </a:r>
            <a:r>
              <a:rPr lang="en-US" altLang="ko-KR" sz="1700" b="1" dirty="0">
                <a:solidFill>
                  <a:schemeClr val="accent1"/>
                </a:solidFill>
              </a:rPr>
              <a:t>-</a:t>
            </a:r>
            <a:r>
              <a:rPr lang="ko-KR" altLang="en-US" sz="1700" b="1" dirty="0">
                <a:solidFill>
                  <a:schemeClr val="accent1"/>
                </a:solidFill>
              </a:rPr>
              <a:t>코드 정규형 만족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36253"/>
              </p:ext>
            </p:extLst>
          </p:nvPr>
        </p:nvGraphicFramePr>
        <p:xfrm>
          <a:off x="8055424" y="2109586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01298"/>
              </p:ext>
            </p:extLst>
          </p:nvPr>
        </p:nvGraphicFramePr>
        <p:xfrm>
          <a:off x="672333" y="2109586"/>
          <a:ext cx="6686869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076642">
                  <a:extLst>
                    <a:ext uri="{9D8B030D-6E8A-4147-A177-3AD203B41FA5}">
                      <a16:colId xmlns:a16="http://schemas.microsoft.com/office/drawing/2014/main" val="2117953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제공일자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DATE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2015-08-30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2015-09-14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2012-02-29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2013-01-31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72333" y="1807982"/>
            <a:ext cx="6686869" cy="1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380780" y="2109587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8055424" y="1807980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7766336" y="2109586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1055824" y="1367402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7901826" y="1367402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정규화된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강의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18743"/>
              </p:ext>
            </p:extLst>
          </p:nvPr>
        </p:nvGraphicFramePr>
        <p:xfrm>
          <a:off x="6258095" y="2389946"/>
          <a:ext cx="5610227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258095" y="2070235"/>
            <a:ext cx="5610227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5948436" y="2389947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5948436" y="1647762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2D2C0-6BCD-7F06-0F84-45BA777AA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16814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5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>
                <a:solidFill>
                  <a:srgbClr val="002060"/>
                </a:solidFill>
              </a:rPr>
              <a:t>강의코드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교육분류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강의년도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강의학기 </a:t>
            </a:r>
            <a:r>
              <a:rPr lang="en-US" altLang="ko-KR" sz="1500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제공대학명 </a:t>
            </a:r>
            <a:r>
              <a:rPr lang="en-US" altLang="ko-KR" sz="1500" b="1" dirty="0">
                <a:solidFill>
                  <a:srgbClr val="002060"/>
                </a:solidFill>
              </a:rPr>
              <a:t>TEXT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제공대학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    ON UPDATE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CASCADE, ON DELECT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NULL</a:t>
            </a: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강의명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TEXT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강의교육분류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    ON UPDATE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CASCADE, ON DELECT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</a:t>
            </a:r>
          </a:p>
        </p:txBody>
      </p:sp>
    </p:spTree>
    <p:extLst>
      <p:ext uri="{BB962C8B-B14F-4D97-AF65-F5344CB8AC3E}">
        <p14:creationId xmlns:p14="http://schemas.microsoft.com/office/powerpoint/2010/main" val="164272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강의에서 </a:t>
              </a:r>
              <a:r>
                <a:rPr lang="ko-KR" altLang="en-US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파생된 강의교육분류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2D2C0-6BCD-7F06-0F84-45BA777AA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12421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2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 err="1">
                <a:solidFill>
                  <a:srgbClr val="002060"/>
                </a:solidFill>
              </a:rPr>
              <a:t>강의명</a:t>
            </a:r>
            <a:r>
              <a:rPr lang="ko-KR" altLang="en-US" sz="1500" b="1" u="sng" dirty="0">
                <a:solidFill>
                  <a:srgbClr val="002060"/>
                </a:solidFill>
              </a:rPr>
              <a:t>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교육분류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EDA9205-5635-C969-B037-9B433DBFF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06351"/>
              </p:ext>
            </p:extLst>
          </p:nvPr>
        </p:nvGraphicFramePr>
        <p:xfrm>
          <a:off x="7503718" y="2323595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8EC67FF-0685-D0A9-88E6-48B3E16CD3F7}"/>
              </a:ext>
            </a:extLst>
          </p:cNvPr>
          <p:cNvSpPr/>
          <p:nvPr/>
        </p:nvSpPr>
        <p:spPr>
          <a:xfrm>
            <a:off x="7503718" y="2003883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44A8FF-6549-BEB5-32BB-072D7AB9F9C2}"/>
              </a:ext>
            </a:extLst>
          </p:cNvPr>
          <p:cNvSpPr/>
          <p:nvPr/>
        </p:nvSpPr>
        <p:spPr>
          <a:xfrm>
            <a:off x="7196524" y="2323595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A1ED4-B379-3FB3-A978-02C3A000FD49}"/>
              </a:ext>
            </a:extLst>
          </p:cNvPr>
          <p:cNvSpPr txBox="1"/>
          <p:nvPr/>
        </p:nvSpPr>
        <p:spPr>
          <a:xfrm>
            <a:off x="7196524" y="158141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6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행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sz="22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중 </a:t>
            </a:r>
            <a:r>
              <a:rPr lang="en-US" altLang="ko-KR" b="1" dirty="0">
                <a:solidFill>
                  <a:srgbClr val="002060"/>
                </a:solidFill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제공대학명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</a:rPr>
              <a:t>교수명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강의학기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등록일자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</a:t>
            </a:r>
            <a:r>
              <a:rPr lang="en-US" altLang="ko-KR" sz="1800" dirty="0">
                <a:solidFill>
                  <a:srgbClr val="002060"/>
                </a:solidFill>
              </a:rPr>
              <a:t>URL</a:t>
            </a:r>
            <a:r>
              <a:rPr lang="ko-KR" altLang="en-US" sz="1800" dirty="0">
                <a:solidFill>
                  <a:srgbClr val="002060"/>
                </a:solidFill>
              </a:rPr>
              <a:t>주소</a:t>
            </a:r>
            <a:endParaRPr lang="en-US" altLang="ko-KR" sz="1800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>
                <a:solidFill>
                  <a:srgbClr val="002060"/>
                </a:solidFill>
              </a:rPr>
              <a:t>사립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국립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과정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한글 이름 외 영어 이름이 추가되어 있을 경우 제거 등 깨끗하게 처리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1. </a:t>
            </a: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78331-DE14-CE1D-E6EE-C480FD96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703" y="1680918"/>
            <a:ext cx="3162741" cy="3496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039CB1-30F3-2A3C-D0C5-49287052C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784" y="1671392"/>
            <a:ext cx="3724795" cy="35152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F1BD42-65F0-A470-4FB1-555EBAEA6308}"/>
              </a:ext>
            </a:extLst>
          </p:cNvPr>
          <p:cNvSpPr/>
          <p:nvPr/>
        </p:nvSpPr>
        <p:spPr>
          <a:xfrm>
            <a:off x="10420539" y="1671392"/>
            <a:ext cx="622987" cy="35056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2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2. </a:t>
            </a: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C3F60-C566-1026-8BF2-EF0955A7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88" y="1680918"/>
            <a:ext cx="1457528" cy="3496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51CA8A-231A-68C1-CF63-07F488DE8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496" y="1680918"/>
            <a:ext cx="16099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3.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EE415-6ED0-7D43-C7BF-64C8A9C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443618"/>
            <a:ext cx="4582164" cy="3200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BEFE12-90F7-4A6A-65B4-B10FCBEB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966" y="1931056"/>
            <a:ext cx="3953427" cy="3419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1FB76-02E5-99EA-B224-98201702D651}"/>
              </a:ext>
            </a:extLst>
          </p:cNvPr>
          <p:cNvSpPr txBox="1"/>
          <p:nvPr/>
        </p:nvSpPr>
        <p:spPr>
          <a:xfrm>
            <a:off x="426043" y="5469114"/>
            <a:ext cx="516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sz="1600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941D02-D542-27DB-496B-347596F88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75" y="1738076"/>
            <a:ext cx="5020376" cy="33818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397B1E-CC92-DBB4-0C87-C253A7B8D99A}"/>
              </a:ext>
            </a:extLst>
          </p:cNvPr>
          <p:cNvSpPr txBox="1"/>
          <p:nvPr/>
        </p:nvSpPr>
        <p:spPr>
          <a:xfrm>
            <a:off x="6024393" y="5469114"/>
            <a:ext cx="5624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600" b="1" dirty="0">
                <a:solidFill>
                  <a:srgbClr val="002060"/>
                </a:solidFill>
              </a:rPr>
              <a:t>한글 이름 외 영어 이름이 추가되어 있을 경우 깨끗하게 처리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984</TotalTime>
  <Words>1253</Words>
  <Application>Microsoft Office PowerPoint</Application>
  <PresentationFormat>와이드스크린</PresentationFormat>
  <Paragraphs>524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</vt:lpstr>
      <vt:lpstr>HY헤드라인M</vt:lpstr>
      <vt:lpstr>메이플스토리</vt:lpstr>
      <vt:lpstr>맑은 고딕</vt:lpstr>
      <vt:lpstr>Wingdings</vt:lpstr>
      <vt:lpstr>다이아몬드 눈금 16x9</vt:lpstr>
      <vt:lpstr>KOCW data</vt:lpstr>
      <vt:lpstr>1. 사용한 데이터 및 전처리 2. E-R 다이어그램 3. 릴레이션과 정규화 4. RSQLite(R) 5. SQlite3(Python)</vt:lpstr>
      <vt:lpstr>1. 사용한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E-R Diagram</vt:lpstr>
      <vt:lpstr>PowerPoint 프레젠테이션</vt:lpstr>
      <vt:lpstr>PowerPoint 프레젠테이션</vt:lpstr>
      <vt:lpstr>PowerPoint 프레젠테이션</vt:lpstr>
      <vt:lpstr>3. 릴레이션과 정규화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35</cp:revision>
  <dcterms:created xsi:type="dcterms:W3CDTF">2024-05-29T11:46:33Z</dcterms:created>
  <dcterms:modified xsi:type="dcterms:W3CDTF">2024-06-08T10:40:51Z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